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1B1897-D0C9-40AC-BE88-A6AF8A8259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30BA0F-580C-4BA3-B3F0-BCB3A1DA9ED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1AF85D-5267-4655-B7F9-0C85FA054A0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44AEF4-9B34-4843-ADCE-3C46F38475D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1DAE02E-7CA2-4882-9D7E-4C7BF5DED9B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60D721-D00B-47AF-B6B4-973E32C049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AE71AC3-70A0-4EE9-AECD-8CD497B580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950A9C2-74FF-47D6-B142-2DFF320611D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3C3AF0-5CFB-4B2A-96BA-CECC9D3BA6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32F91C-57F3-4301-BAF9-C90A83B157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7093D0-26EF-44D8-9FC6-8E5E96DC16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F8D021-75B8-483C-A47C-004DB3BA81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5848D65-60E6-4008-B97E-C27CCFC439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599B83-1A08-4AE7-AE54-17A7DEAAC5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3B50C2-9311-4865-B4F4-CE525DBA05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D947B1-92B3-4E7C-A3C8-51312C19F85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701598-4B31-4044-A9CE-EA573502C52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EB1A339-3B81-4922-936A-7C15A8506B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0BECCD-87E1-42B4-9BB7-AA019EE0E52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2C6DCE-9A81-4B34-8E25-A873EF00A5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4B9B088-B114-49DF-811E-08C1C210509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7A31641-8A14-4636-94CB-8B89E4FC5F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D44900-CE70-4182-BA62-B702B00B6A9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11DFD94-69F5-419C-BC12-4A024742D6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A81AC87-8EB9-4B03-B14F-CDEEEA4239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B7EDCE1-ABFC-49EB-99E9-9FC932C98E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ACE77B-0023-4B2E-AF90-3B6FD4CA806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C31C53C-CCD5-40AA-B22D-62ED525086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A8FEA8-805C-40AA-A10E-6BC459B94F9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C4F80AA-C185-4EC7-A36F-1CE524842F3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4A99293-505A-432B-9F1D-B4BFAD1DD8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5DC8750-5139-49FC-93A1-0C4EFD339B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EB3CADA-B623-4D97-A02E-BA8ABD0DB07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613FFC-3075-491D-996A-440E7FD1CE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E2E2C6F-90E7-4422-AFE0-D1A6020512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8DCDDB5-C0C9-444E-B145-222DBDAC36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05565BA-8E00-48AD-8106-9F2E7F088C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630B6C4-5503-4535-A69B-F2E94C525F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26DC64E-7812-43B3-8A55-50BD9F1E01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879AE65-AADF-48DD-A4A1-BE63C18D4C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495815A-A8F1-440C-9A3F-32D7DB4724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8423959-41B2-4303-A6FF-170B545AACE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B1AC82F-0868-4579-A787-F70B04ACE38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24EF74E-CCB5-4737-839E-D560B1853C6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9BEC5D-05A8-40CA-82E5-ED231C5B85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73D78D-FD1A-4595-93B4-14EC559FB2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4351B18-ED35-4E96-9649-72890878B8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E10BE90-AC2F-4149-B4DF-618334299E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84644D2-D88E-4855-A2C5-1CF60582AC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3321804-6713-44B4-8E37-2C84600365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A3BFA00-B4CE-430E-A297-AB4406FEF1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AAB5E63-91CA-470B-8AAD-D84381E689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D3341B6-30BA-4FA7-9B98-1641E7FB04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C28355E-3C1A-493B-90C6-303B973022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62C990E-9FD0-4F3B-B078-1CEB33F1BC2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DD9D5D-270C-4639-AA84-22344800A5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CCEA90A-A7C3-4F7F-A5C4-10A661D1BFA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AE9277A-C9AD-48A2-BFF5-935CBCF8ABC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65E473C-65F1-40ED-B943-D5702CEC93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8503595-F934-4378-9B69-39A8CEF703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A5500E4-8C71-428F-8FCE-A4657DA3D07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2CFE164-D0EF-4B5C-A4DC-BED792C8C2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0BC68AD-FF17-4F61-9746-6853D603B3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01D2348-901B-42F7-B621-BD7DD42089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7C87896-D7F1-479E-A2AC-302A8BC82A2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909D9E2-BD6D-413E-9388-B8AE690EF1E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3B438A-21CF-4775-9D59-4982E26301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CADE943-2032-4439-8EB2-9F075C01E2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A44FE08-0D13-44FF-BA4E-6E04A821900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02F4BB8-A889-4916-806E-EF1F76EA107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277FFF-AF07-4902-8B7C-AA4AC970A9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4EFF5F-616D-4451-9E2F-25C38FACDA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08760" cy="1185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3280" cy="67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3480" cy="676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240" cy="83124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31440" cy="2319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27560" cy="67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4600" cy="676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4760" cy="106992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272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1196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FAE342-F1AE-4512-ABF6-1A2C704E2FA3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404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08760" cy="1185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3280" cy="67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3480" cy="676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240" cy="83124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6"/>
          <p:cNvSpPr/>
          <p:nvPr/>
        </p:nvSpPr>
        <p:spPr>
          <a:xfrm>
            <a:off x="564480" y="599760"/>
            <a:ext cx="2902320" cy="5812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31240" cy="83124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9"/>
          <p:cNvSpPr/>
          <p:nvPr/>
        </p:nvSpPr>
        <p:spPr>
          <a:xfrm rot="5400000">
            <a:off x="2683080" y="5475240"/>
            <a:ext cx="1795680" cy="676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Rectangle 8"/>
          <p:cNvSpPr/>
          <p:nvPr/>
        </p:nvSpPr>
        <p:spPr>
          <a:xfrm rot="5400000">
            <a:off x="1598760" y="2538360"/>
            <a:ext cx="3955680" cy="67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272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4832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E53549-5630-4ABA-8CC4-B1DB88056CC4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404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389520" y="347760"/>
            <a:ext cx="11408760" cy="1185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" name="Rectangle 8"/>
          <p:cNvSpPr/>
          <p:nvPr/>
        </p:nvSpPr>
        <p:spPr>
          <a:xfrm>
            <a:off x="8145000" y="1592280"/>
            <a:ext cx="3653280" cy="67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Rectangle 9"/>
          <p:cNvSpPr/>
          <p:nvPr/>
        </p:nvSpPr>
        <p:spPr>
          <a:xfrm>
            <a:off x="389520" y="1592280"/>
            <a:ext cx="7683480" cy="676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240" cy="83124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272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4832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2DD000-ABEF-41D0-BC77-B1C0A97B6743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404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389520" y="347760"/>
            <a:ext cx="11408760" cy="1185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Rectangle 8"/>
          <p:cNvSpPr/>
          <p:nvPr/>
        </p:nvSpPr>
        <p:spPr>
          <a:xfrm>
            <a:off x="8145000" y="1592280"/>
            <a:ext cx="3653280" cy="67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Rectangle 9"/>
          <p:cNvSpPr/>
          <p:nvPr/>
        </p:nvSpPr>
        <p:spPr>
          <a:xfrm>
            <a:off x="389520" y="1592280"/>
            <a:ext cx="7683480" cy="676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240" cy="83124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272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4832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324709-3737-4BA2-8EA1-11846A957ED7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404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389520" y="347760"/>
            <a:ext cx="11408760" cy="1185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9" name="Rectangle 8"/>
          <p:cNvSpPr/>
          <p:nvPr/>
        </p:nvSpPr>
        <p:spPr>
          <a:xfrm>
            <a:off x="8145000" y="1592280"/>
            <a:ext cx="3653280" cy="67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" name="Rectangle 9"/>
          <p:cNvSpPr/>
          <p:nvPr/>
        </p:nvSpPr>
        <p:spPr>
          <a:xfrm>
            <a:off x="389520" y="1592280"/>
            <a:ext cx="7683480" cy="676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240" cy="83124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272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4832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CE800E-AF37-4449-B2E1-BE7B35EDA7AE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4040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6"/>
          <p:cNvSpPr/>
          <p:nvPr/>
        </p:nvSpPr>
        <p:spPr>
          <a:xfrm>
            <a:off x="389520" y="347760"/>
            <a:ext cx="11404080" cy="11804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4" name="Rectangle 8"/>
          <p:cNvSpPr/>
          <p:nvPr/>
        </p:nvSpPr>
        <p:spPr>
          <a:xfrm>
            <a:off x="8145000" y="1592280"/>
            <a:ext cx="3648600" cy="630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5" name="Rectangle 9"/>
          <p:cNvSpPr/>
          <p:nvPr/>
        </p:nvSpPr>
        <p:spPr>
          <a:xfrm>
            <a:off x="389520" y="1592280"/>
            <a:ext cx="7678800" cy="630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26560" cy="82656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1"/>
          <p:cNvSpPr>
            <a:spLocks noGrp="1"/>
          </p:cNvSpPr>
          <p:nvPr>
            <p:ph type="ftr" idx="16"/>
          </p:nvPr>
        </p:nvSpPr>
        <p:spPr>
          <a:xfrm>
            <a:off x="581040" y="5951880"/>
            <a:ext cx="6908040" cy="35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Num" idx="17"/>
          </p:nvPr>
        </p:nvSpPr>
        <p:spPr>
          <a:xfrm>
            <a:off x="10558440" y="5956200"/>
            <a:ext cx="1043640" cy="35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6D9E92-0F44-48D8-BC62-CE2006E6075C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dt" idx="18"/>
          </p:nvPr>
        </p:nvSpPr>
        <p:spPr>
          <a:xfrm>
            <a:off x="7606080" y="5956200"/>
            <a:ext cx="2835720" cy="35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391471352.mp4" TargetMode="External"/><Relationship Id="rId2" Type="http://schemas.microsoft.com/office/2007/relationships/media" Target="file:///home/anuarsantoyo/Downloads/391471352.mp4" TargetMode="External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video" Target="file:///home/anuarsantoyo/Downloads/263688783.mp4" TargetMode="External"/><Relationship Id="rId3" Type="http://schemas.microsoft.com/office/2007/relationships/media" Target="file:///home/anuarsantoyo/Downloads/263688783.mp4" TargetMode="External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374400086.mp4" TargetMode="External"/><Relationship Id="rId2" Type="http://schemas.microsoft.com/office/2007/relationships/media" Target="file:///home/anuarsantoyo/Downloads/374400086.mp4" TargetMode="Externa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1868217099.mp4" TargetMode="External"/><Relationship Id="rId2" Type="http://schemas.microsoft.com/office/2007/relationships/media" Target="file:///home/anuarsantoyo/Downloads/1868217099.mp4" TargetMode="External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955109137.mp4" TargetMode="External"/><Relationship Id="rId2" Type="http://schemas.microsoft.com/office/2007/relationships/media" Target="file:///home/anuarsantoyo/Downloads/955109137.mp4" TargetMode="External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786272985.mp4" TargetMode="External"/><Relationship Id="rId2" Type="http://schemas.microsoft.com/office/2007/relationships/media" Target="file:///home/anuarsantoyo/Downloads/786272985.mp4" TargetMode="External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file:///home/anuarsantoyo/Downloads/879797216.mp4" TargetMode="External"/><Relationship Id="rId2" Type="http://schemas.microsoft.com/office/2007/relationships/media" Target="file:///home/anuarsantoyo/Downloads/879797216.mp4" TargetMode="External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9360" cy="1956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Evolutionary Algorithm framework for</a:t>
            </a:r>
            <a:br>
              <a:rPr sz="3600"/>
            </a:b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Controlling Strategies of a Batbot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89360" cy="133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000"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Midterm presentation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Anuar Santoyo alum </a:t>
            </a: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安武 </a:t>
            </a: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2022280136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Supervisor: Prof. ZHAN YUN</a:t>
            </a: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张云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2024/01/19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21"/>
          <p:cNvSpPr/>
          <p:nvPr/>
        </p:nvSpPr>
        <p:spPr>
          <a:xfrm>
            <a:off x="581040" y="435240"/>
            <a:ext cx="10110240" cy="10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Force Analysis – Frequency vs force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5" name="PlaceHolder 28"/>
          <p:cNvSpPr/>
          <p:nvPr/>
        </p:nvSpPr>
        <p:spPr>
          <a:xfrm>
            <a:off x="457200" y="1617480"/>
            <a:ext cx="11885040" cy="44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with increasing power to analyze average lift and resulting average force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6" name="PlaceHolder 29"/>
          <p:cNvSpPr/>
          <p:nvPr/>
        </p:nvSpPr>
        <p:spPr>
          <a:xfrm>
            <a:off x="457200" y="2414160"/>
            <a:ext cx="4341600" cy="44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Why so low force when flying has already been achieved?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→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wing foil does not generate lift in hovering.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Need to upgrade Batbot to achieve higher forces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4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799160" y="2743200"/>
            <a:ext cx="6908400" cy="3885840"/>
          </a:xfrm>
          <a:prstGeom prst="rect">
            <a:avLst/>
          </a:prstGeom>
          <a:ln w="0">
            <a:noFill/>
          </a:ln>
        </p:spPr>
      </p:pic>
      <p:sp>
        <p:nvSpPr>
          <p:cNvPr id="348" name=""/>
          <p:cNvSpPr txBox="1"/>
          <p:nvPr/>
        </p:nvSpPr>
        <p:spPr>
          <a:xfrm>
            <a:off x="0" y="651168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7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8"/>
          <p:cNvSpPr/>
          <p:nvPr/>
        </p:nvSpPr>
        <p:spPr>
          <a:xfrm>
            <a:off x="581400" y="435240"/>
            <a:ext cx="10110240" cy="10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Batbot upgrade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5257800" y="2057400"/>
            <a:ext cx="2553480" cy="4552920"/>
          </a:xfrm>
          <a:prstGeom prst="rect">
            <a:avLst/>
          </a:prstGeom>
          <a:ln w="0">
            <a:noFill/>
          </a:ln>
        </p:spPr>
      </p:pic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541440" y="2052720"/>
            <a:ext cx="2553120" cy="4348080"/>
          </a:xfrm>
          <a:prstGeom prst="rect">
            <a:avLst/>
          </a:prstGeom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3"/>
          <a:stretch/>
        </p:blipFill>
        <p:spPr>
          <a:xfrm>
            <a:off x="8001000" y="2057400"/>
            <a:ext cx="4114080" cy="457128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>
            <a:off x="3429000" y="2743200"/>
            <a:ext cx="1371600" cy="360"/>
          </a:xfrm>
          <a:prstGeom prst="line">
            <a:avLst/>
          </a:prstGeom>
          <a:ln w="76320">
            <a:solidFill>
              <a:srgbClr val="55308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3429000" y="2342160"/>
            <a:ext cx="13708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55308d"/>
                </a:solidFill>
                <a:latin typeface="Arial"/>
                <a:ea typeface="DejaVu Sans"/>
              </a:rPr>
              <a:t>UPGRADE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3200400" y="3200400"/>
            <a:ext cx="1828080" cy="26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main gears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50 Amp Electronic Speed Controller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100 W DC Motor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Higher Flapping Amplitude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"/>
          <p:cNvSpPr txBox="1"/>
          <p:nvPr/>
        </p:nvSpPr>
        <p:spPr>
          <a:xfrm>
            <a:off x="0" y="651168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8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9"/>
          <p:cNvSpPr/>
          <p:nvPr/>
        </p:nvSpPr>
        <p:spPr>
          <a:xfrm>
            <a:off x="581040" y="435240"/>
            <a:ext cx="10110240" cy="10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Dynamic Test-bench test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8" name="PlaceHolder 20"/>
          <p:cNvSpPr/>
          <p:nvPr/>
        </p:nvSpPr>
        <p:spPr>
          <a:xfrm>
            <a:off x="228600" y="2070000"/>
            <a:ext cx="5027400" cy="44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Safe multiple hovering tests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Realistic circumstances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Safe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If hovering, Batbot drawn to center, otherwise a force is measured.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With Hookes Law position known from force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9370440" y="1828800"/>
            <a:ext cx="2514960" cy="2088720"/>
          </a:xfrm>
          <a:prstGeom prst="rect">
            <a:avLst/>
          </a:prstGeom>
          <a:ln w="0">
            <a:noFill/>
          </a:ln>
        </p:spPr>
      </p:pic>
      <p:sp>
        <p:nvSpPr>
          <p:cNvPr id="360" name=""/>
          <p:cNvSpPr/>
          <p:nvPr/>
        </p:nvSpPr>
        <p:spPr>
          <a:xfrm>
            <a:off x="10287000" y="3971520"/>
            <a:ext cx="1225800" cy="3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Force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9372600" y="4497840"/>
            <a:ext cx="2512800" cy="190116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10287000" y="6400800"/>
            <a:ext cx="135828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Position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3"/>
          <a:stretch/>
        </p:blipFill>
        <p:spPr>
          <a:xfrm>
            <a:off x="5943600" y="1828800"/>
            <a:ext cx="2633400" cy="4571640"/>
          </a:xfrm>
          <a:prstGeom prst="rect">
            <a:avLst/>
          </a:prstGeom>
          <a:ln w="0">
            <a:noFill/>
          </a:ln>
        </p:spPr>
      </p:pic>
      <p:sp>
        <p:nvSpPr>
          <p:cNvPr id="364" name=""/>
          <p:cNvSpPr txBox="1"/>
          <p:nvPr/>
        </p:nvSpPr>
        <p:spPr>
          <a:xfrm>
            <a:off x="0" y="651168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9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0240" cy="100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Dynamic test-bench results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3429000" y="2743200"/>
            <a:ext cx="8453520" cy="3949920"/>
          </a:xfrm>
          <a:prstGeom prst="rect">
            <a:avLst/>
          </a:prstGeom>
          <a:ln w="0">
            <a:noFill/>
          </a:ln>
        </p:spPr>
      </p:pic>
      <p:sp>
        <p:nvSpPr>
          <p:cNvPr id="367" name="PlaceHolder 22"/>
          <p:cNvSpPr/>
          <p:nvPr/>
        </p:nvSpPr>
        <p:spPr>
          <a:xfrm>
            <a:off x="457200" y="1828800"/>
            <a:ext cx="11304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Experiments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Upgraded version of Batbot is capable of generating enough lift to hover.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8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2743200"/>
            <a:ext cx="2742840" cy="3951720"/>
          </a:xfrm>
          <a:prstGeom prst="rect">
            <a:avLst/>
          </a:prstGeom>
          <a:ln w="0">
            <a:noFill/>
          </a:ln>
        </p:spPr>
      </p:pic>
      <p:sp>
        <p:nvSpPr>
          <p:cNvPr id="369" name=""/>
          <p:cNvSpPr txBox="1"/>
          <p:nvPr/>
        </p:nvSpPr>
        <p:spPr>
          <a:xfrm>
            <a:off x="0" y="6511680"/>
            <a:ext cx="1600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10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23"/>
          <p:cNvSpPr/>
          <p:nvPr/>
        </p:nvSpPr>
        <p:spPr>
          <a:xfrm>
            <a:off x="581400" y="434880"/>
            <a:ext cx="10110240" cy="10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Outdoors experiments - Tied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1" name=""/>
          <p:cNvSpPr/>
          <p:nvPr/>
        </p:nvSpPr>
        <p:spPr>
          <a:xfrm>
            <a:off x="424440" y="1942560"/>
            <a:ext cx="11765880" cy="7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Batbot lifts and is relatively stable..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36720" y="2477880"/>
            <a:ext cx="6490440" cy="4469760"/>
          </a:xfrm>
          <a:prstGeom prst="rect">
            <a:avLst/>
          </a:prstGeom>
          <a:ln w="0">
            <a:noFill/>
          </a:ln>
        </p:spPr>
      </p:pic>
      <p:pic>
        <p:nvPicPr>
          <p:cNvPr id="373" name="" descr=""/>
          <p:cNvPicPr/>
          <p:nvPr/>
        </p:nvPicPr>
        <p:blipFill>
          <a:blip r:embed="rId4"/>
          <a:stretch/>
        </p:blipFill>
        <p:spPr>
          <a:xfrm>
            <a:off x="6400800" y="2514600"/>
            <a:ext cx="5789520" cy="439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24"/>
          <p:cNvSpPr/>
          <p:nvPr/>
        </p:nvSpPr>
        <p:spPr>
          <a:xfrm>
            <a:off x="581400" y="434880"/>
            <a:ext cx="10110240" cy="10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Outdoors experiments - Rotation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457200" y="1942560"/>
            <a:ext cx="11765880" cy="7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It is possible to control to a certain degree the rotation of the Batbot mid-flight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86000" y="2858040"/>
            <a:ext cx="7211160" cy="4055400"/>
          </a:xfrm>
          <a:prstGeom prst="rect">
            <a:avLst/>
          </a:prstGeom>
          <a:ln w="0">
            <a:noFill/>
          </a:ln>
        </p:spPr>
      </p:pic>
      <p:sp>
        <p:nvSpPr>
          <p:cNvPr id="377" name=""/>
          <p:cNvSpPr txBox="1"/>
          <p:nvPr/>
        </p:nvSpPr>
        <p:spPr>
          <a:xfrm>
            <a:off x="0" y="6511680"/>
            <a:ext cx="1371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11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25"/>
          <p:cNvSpPr/>
          <p:nvPr/>
        </p:nvSpPr>
        <p:spPr>
          <a:xfrm>
            <a:off x="581400" y="434880"/>
            <a:ext cx="10110240" cy="10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Outdoors experiments – free flight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9" name=""/>
          <p:cNvSpPr/>
          <p:nvPr/>
        </p:nvSpPr>
        <p:spPr>
          <a:xfrm>
            <a:off x="457200" y="1942560"/>
            <a:ext cx="11765880" cy="7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Result: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Initial free hand controlled hovering experiments as a starting point to be refined using the optimization algorithm.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92800" y="2858040"/>
            <a:ext cx="6906600" cy="3884400"/>
          </a:xfrm>
          <a:prstGeom prst="rect">
            <a:avLst/>
          </a:prstGeom>
          <a:ln w="0">
            <a:noFill/>
          </a:ln>
        </p:spPr>
      </p:pic>
      <p:sp>
        <p:nvSpPr>
          <p:cNvPr id="381" name=""/>
          <p:cNvSpPr txBox="1"/>
          <p:nvPr/>
        </p:nvSpPr>
        <p:spPr>
          <a:xfrm>
            <a:off x="0" y="6511680"/>
            <a:ext cx="1143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12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26"/>
          <p:cNvSpPr/>
          <p:nvPr/>
        </p:nvSpPr>
        <p:spPr>
          <a:xfrm>
            <a:off x="581760" y="434880"/>
            <a:ext cx="10110240" cy="10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Final steps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3" name="PlaceHolder 27"/>
          <p:cNvSpPr/>
          <p:nvPr/>
        </p:nvSpPr>
        <p:spPr>
          <a:xfrm>
            <a:off x="457200" y="1600200"/>
            <a:ext cx="11174760" cy="457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Further experiment with hand controlled hovering to tackle remaining challenges and gain insight in hovering in real situation.</a:t>
            </a:r>
            <a:endParaRPr b="0" lang="en-US" sz="26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Applied gained information to the Evolutionary Algorithm optimization to refine controlling method.</a:t>
            </a:r>
            <a:endParaRPr b="0" lang="en-US" sz="26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Integrate accelerometer and gyroscope to attempt self sustained hovering.</a:t>
            </a:r>
            <a:endParaRPr b="0" lang="en-US" sz="26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3d3d3d"/>
                </a:solidFill>
                <a:latin typeface="Gill Sans MT"/>
                <a:ea typeface="DejaVu Sans"/>
              </a:rPr>
              <a:t>Analyze if Evolutionary Algorithm can be used to train robots that are complex to simulate.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84" name=""/>
          <p:cNvSpPr txBox="1"/>
          <p:nvPr/>
        </p:nvSpPr>
        <p:spPr>
          <a:xfrm>
            <a:off x="0" y="6511680"/>
            <a:ext cx="1143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13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89360" cy="1956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 for your attention!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89360" cy="133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latin typeface="Arial"/>
              </a:rPr>
              <a:t>More than happy to answer any question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3680" y="1964160"/>
            <a:ext cx="2563920" cy="292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TABLE OF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544360" y="1137240"/>
            <a:ext cx="6062040" cy="4578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Static test-bench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Optimizer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Force Analysis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Dynamic test-bench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New Batbot Version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Final Stage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4920" cy="1010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Static Test-bench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3" name="PlaceHolder 10"/>
          <p:cNvSpPr/>
          <p:nvPr/>
        </p:nvSpPr>
        <p:spPr>
          <a:xfrm>
            <a:off x="457200" y="1828800"/>
            <a:ext cx="11304000" cy="444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Difficulties and Solutions: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Microprocessor: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sngStrike">
                <a:solidFill>
                  <a:srgbClr val="3d3d3d"/>
                </a:solidFill>
                <a:latin typeface="Gill Sans MT"/>
                <a:ea typeface="DejaVu Sans"/>
              </a:rPr>
              <a:t>STM32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(C++)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PyBoard (Micro Python)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Communication: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sngStrike">
                <a:solidFill>
                  <a:srgbClr val="3d3d3d"/>
                </a:solidFill>
                <a:latin typeface="Gill Sans MT"/>
                <a:ea typeface="DejaVu Sans"/>
              </a:rPr>
              <a:t>Bluetooth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, </a:t>
            </a:r>
            <a:r>
              <a:rPr b="0" lang="en-US" sz="2400" spc="-1" strike="sngStrike">
                <a:solidFill>
                  <a:srgbClr val="3d3d3d"/>
                </a:solidFill>
                <a:latin typeface="Gill Sans MT"/>
                <a:ea typeface="DejaVu Sans"/>
              </a:rPr>
              <a:t>ESP8266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(Wifi)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Wireless UART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Sensors: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sngStrike">
                <a:solidFill>
                  <a:srgbClr val="3d3d3d"/>
                </a:solidFill>
                <a:latin typeface="Gill Sans MT"/>
                <a:ea typeface="DejaVu Sans"/>
              </a:rPr>
              <a:t>Load Sensors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(DAQ BSQ-JN-P8)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6 Axis Sensor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6852600" y="2386800"/>
            <a:ext cx="4575600" cy="3326400"/>
          </a:xfrm>
          <a:prstGeom prst="rect">
            <a:avLst/>
          </a:prstGeom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6446880" y="2354760"/>
            <a:ext cx="5471640" cy="335844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6446880" y="2354760"/>
            <a:ext cx="5471640" cy="335844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8229600" y="2286000"/>
            <a:ext cx="1921320" cy="3427200"/>
          </a:xfrm>
          <a:prstGeom prst="rect">
            <a:avLst/>
          </a:prstGeom>
          <a:ln w="0"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tretch/>
        </p:blipFill>
        <p:spPr>
          <a:xfrm>
            <a:off x="6402240" y="1684800"/>
            <a:ext cx="5484600" cy="517284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6"/>
          <a:stretch/>
        </p:blipFill>
        <p:spPr>
          <a:xfrm>
            <a:off x="6402240" y="2117160"/>
            <a:ext cx="5484600" cy="4158360"/>
          </a:xfrm>
          <a:prstGeom prst="rect">
            <a:avLst/>
          </a:prstGeom>
          <a:ln w="0">
            <a:noFill/>
          </a:ln>
        </p:spPr>
      </p:pic>
      <p:pic>
        <p:nvPicPr>
          <p:cNvPr id="290" name="" descr=""/>
          <p:cNvPicPr/>
          <p:nvPr/>
        </p:nvPicPr>
        <p:blipFill>
          <a:blip r:embed="rId7"/>
          <a:stretch/>
        </p:blipFill>
        <p:spPr>
          <a:xfrm>
            <a:off x="6402240" y="1684800"/>
            <a:ext cx="5484600" cy="5172840"/>
          </a:xfrm>
          <a:prstGeom prst="rect">
            <a:avLst/>
          </a:prstGeom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8"/>
          <a:stretch/>
        </p:blipFill>
        <p:spPr>
          <a:xfrm>
            <a:off x="6172200" y="1600200"/>
            <a:ext cx="5666400" cy="517284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9"/>
          <a:stretch/>
        </p:blipFill>
        <p:spPr>
          <a:xfrm>
            <a:off x="6172200" y="1944360"/>
            <a:ext cx="5666400" cy="4331160"/>
          </a:xfrm>
          <a:prstGeom prst="rect">
            <a:avLst/>
          </a:prstGeom>
          <a:ln w="0">
            <a:noFill/>
          </a:ln>
        </p:spPr>
      </p:pic>
      <p:sp>
        <p:nvSpPr>
          <p:cNvPr id="293" name=""/>
          <p:cNvSpPr txBox="1"/>
          <p:nvPr/>
        </p:nvSpPr>
        <p:spPr>
          <a:xfrm>
            <a:off x="0" y="651168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3"/>
          <p:cNvSpPr/>
          <p:nvPr/>
        </p:nvSpPr>
        <p:spPr>
          <a:xfrm>
            <a:off x="581040" y="435240"/>
            <a:ext cx="10114920" cy="101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Optimizer - EA to find controlling method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5" name="PlaceHolder 4"/>
          <p:cNvSpPr/>
          <p:nvPr/>
        </p:nvSpPr>
        <p:spPr>
          <a:xfrm>
            <a:off x="457200" y="1828800"/>
            <a:ext cx="11304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Main Idea: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Find the best movement of the hind-legs to reduce force in vertical direction.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43400" y="2484360"/>
            <a:ext cx="7313040" cy="4143240"/>
          </a:xfrm>
          <a:prstGeom prst="rect">
            <a:avLst/>
          </a:prstGeom>
          <a:ln w="0">
            <a:noFill/>
          </a:ln>
        </p:spPr>
      </p:pic>
      <p:sp>
        <p:nvSpPr>
          <p:cNvPr id="297" name=""/>
          <p:cNvSpPr txBox="1"/>
          <p:nvPr/>
        </p:nvSpPr>
        <p:spPr>
          <a:xfrm>
            <a:off x="0" y="651168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4343400" y="2483640"/>
            <a:ext cx="7343280" cy="4143960"/>
          </a:xfrm>
          <a:prstGeom prst="rect">
            <a:avLst/>
          </a:prstGeom>
          <a:ln w="0">
            <a:noFill/>
          </a:ln>
        </p:spPr>
      </p:pic>
      <p:sp>
        <p:nvSpPr>
          <p:cNvPr id="299" name="PlaceHolder 6"/>
          <p:cNvSpPr/>
          <p:nvPr/>
        </p:nvSpPr>
        <p:spPr>
          <a:xfrm>
            <a:off x="581040" y="435240"/>
            <a:ext cx="10114920" cy="101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Optimizer - EA to find controlling method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0" name="PlaceHolder 7"/>
          <p:cNvSpPr/>
          <p:nvPr/>
        </p:nvSpPr>
        <p:spPr>
          <a:xfrm>
            <a:off x="457200" y="1828800"/>
            <a:ext cx="113040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Main Idea: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Find the best movement of the hind-legs to reduce force in vertical direction.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1" name="PlaceHolder 8"/>
          <p:cNvSpPr/>
          <p:nvPr/>
        </p:nvSpPr>
        <p:spPr>
          <a:xfrm>
            <a:off x="457200" y="2743200"/>
            <a:ext cx="3884760" cy="38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Parameters: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X middle point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Y middle point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X amplitude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Y amplitude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Ellipse shape/direction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 rot="1391400">
            <a:off x="8944920" y="4619880"/>
            <a:ext cx="540720" cy="1423080"/>
          </a:xfrm>
          <a:prstGeom prst="ellipse">
            <a:avLst/>
          </a:prstGeom>
          <a:noFill/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>
            <a:off x="9372600" y="4114800"/>
            <a:ext cx="2512800" cy="79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c9211e"/>
                </a:solidFill>
                <a:latin typeface="Gill Sans MT"/>
                <a:ea typeface="DejaVu Sans"/>
              </a:rPr>
              <a:t>(X, Y) mid. point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 flipH="1">
            <a:off x="9189720" y="4572000"/>
            <a:ext cx="1325880" cy="758880"/>
          </a:xfrm>
          <a:prstGeom prst="line">
            <a:avLst/>
          </a:prstGeom>
          <a:ln w="57240">
            <a:solidFill>
              <a:srgbClr val="c9211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 flipV="1">
            <a:off x="8686800" y="4438800"/>
            <a:ext cx="914400" cy="1962000"/>
          </a:xfrm>
          <a:prstGeom prst="line">
            <a:avLst/>
          </a:prstGeom>
          <a:ln w="38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9080" rIns="109080" tIns="64080" bIns="64080" anchor="b" anchorCtr="1">
            <a:noAutofit/>
          </a:bodyPr>
          <a:p>
            <a:pPr>
              <a:lnSpc>
                <a:spcPct val="100000"/>
              </a:lnSpc>
              <a:spcBef>
                <a:spcPts val="431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1"/>
              </a:spcBef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8458200" y="6400800"/>
            <a:ext cx="1530720" cy="424080"/>
          </a:xfrm>
          <a:prstGeom prst="rect">
            <a:avLst/>
          </a:prstGeom>
          <a:ln w="0">
            <a:noFill/>
          </a:ln>
        </p:spPr>
      </p:pic>
      <p:pic>
        <p:nvPicPr>
          <p:cNvPr id="307" name="" descr=""/>
          <p:cNvPicPr/>
          <p:nvPr/>
        </p:nvPicPr>
        <p:blipFill>
          <a:blip r:embed="rId3"/>
          <a:stretch/>
        </p:blipFill>
        <p:spPr>
          <a:xfrm>
            <a:off x="8229600" y="4572000"/>
            <a:ext cx="456480" cy="1507680"/>
          </a:xfrm>
          <a:prstGeom prst="rect">
            <a:avLst/>
          </a:prstGeom>
          <a:ln w="0">
            <a:noFill/>
          </a:ln>
        </p:spPr>
      </p:pic>
      <p:sp>
        <p:nvSpPr>
          <p:cNvPr id="308" name=""/>
          <p:cNvSpPr txBox="1"/>
          <p:nvPr/>
        </p:nvSpPr>
        <p:spPr>
          <a:xfrm>
            <a:off x="0" y="651168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5"/>
          <p:cNvSpPr/>
          <p:nvPr/>
        </p:nvSpPr>
        <p:spPr>
          <a:xfrm>
            <a:off x="581040" y="435240"/>
            <a:ext cx="10114920" cy="101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Optimizer - hardware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1373040" y="3200400"/>
            <a:ext cx="1368720" cy="1368720"/>
          </a:xfrm>
          <a:prstGeom prst="rect">
            <a:avLst/>
          </a:prstGeom>
          <a:ln w="0">
            <a:noFill/>
          </a:ln>
        </p:spPr>
      </p:pic>
      <p:sp>
        <p:nvSpPr>
          <p:cNvPr id="311" name=""/>
          <p:cNvSpPr/>
          <p:nvPr/>
        </p:nvSpPr>
        <p:spPr>
          <a:xfrm>
            <a:off x="465120" y="4654800"/>
            <a:ext cx="238464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- Python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 rot="5131200">
            <a:off x="2876040" y="2567160"/>
            <a:ext cx="1413720" cy="1413720"/>
          </a:xfrm>
          <a:prstGeom prst="rect">
            <a:avLst/>
          </a:prstGeom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 rot="16099800">
            <a:off x="5420880" y="2450520"/>
            <a:ext cx="1413720" cy="1413720"/>
          </a:xfrm>
          <a:prstGeom prst="rect">
            <a:avLst/>
          </a:prstGeom>
          <a:ln w="0">
            <a:noFill/>
          </a:ln>
        </p:spPr>
      </p:pic>
      <p:sp>
        <p:nvSpPr>
          <p:cNvPr id="314" name=""/>
          <p:cNvSpPr/>
          <p:nvPr/>
        </p:nvSpPr>
        <p:spPr>
          <a:xfrm>
            <a:off x="3961440" y="2286720"/>
            <a:ext cx="2210400" cy="12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Wireless UART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6985080" y="1828800"/>
            <a:ext cx="4673160" cy="68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Batbot with PyBoard (MicroPython)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4114800" y="5703120"/>
            <a:ext cx="228564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Measurements ModBus Protocol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 rot="16200000">
            <a:off x="8172720" y="4287600"/>
            <a:ext cx="79884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3229"/>
                </a:moveTo>
                <a:lnTo>
                  <a:pt x="2152" y="3229"/>
                </a:lnTo>
                <a:lnTo>
                  <a:pt x="2152" y="0"/>
                </a:lnTo>
                <a:lnTo>
                  <a:pt x="0" y="10800"/>
                </a:lnTo>
                <a:lnTo>
                  <a:pt x="2152" y="21600"/>
                </a:lnTo>
                <a:lnTo>
                  <a:pt x="2152" y="18371"/>
                </a:lnTo>
                <a:lnTo>
                  <a:pt x="21600" y="18371"/>
                </a:lnTo>
                <a:close/>
              </a:path>
            </a:pathLst>
          </a:custGeom>
          <a:solidFill>
            <a:srgbClr val="55308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8686800" y="4344120"/>
            <a:ext cx="272880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Axis Measurements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4"/>
          <a:stretch/>
        </p:blipFill>
        <p:spPr>
          <a:xfrm>
            <a:off x="4488840" y="2743920"/>
            <a:ext cx="768600" cy="1371240"/>
          </a:xfrm>
          <a:prstGeom prst="rect">
            <a:avLst/>
          </a:prstGeom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5"/>
          <a:stretch/>
        </p:blipFill>
        <p:spPr>
          <a:xfrm>
            <a:off x="6985080" y="2278440"/>
            <a:ext cx="3072960" cy="172332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6"/>
          <a:stretch/>
        </p:blipFill>
        <p:spPr>
          <a:xfrm>
            <a:off x="7543800" y="4918320"/>
            <a:ext cx="2057040" cy="1940040"/>
          </a:xfrm>
          <a:prstGeom prst="rect">
            <a:avLst/>
          </a:prstGeom>
          <a:ln w="0">
            <a:noFill/>
          </a:ln>
        </p:spPr>
      </p:pic>
      <p:sp>
        <p:nvSpPr>
          <p:cNvPr id="322" name=""/>
          <p:cNvSpPr/>
          <p:nvPr/>
        </p:nvSpPr>
        <p:spPr>
          <a:xfrm rot="1125600">
            <a:off x="3594240" y="5420520"/>
            <a:ext cx="3977640" cy="2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3229"/>
                </a:moveTo>
                <a:lnTo>
                  <a:pt x="2152" y="3229"/>
                </a:lnTo>
                <a:lnTo>
                  <a:pt x="2152" y="0"/>
                </a:lnTo>
                <a:lnTo>
                  <a:pt x="0" y="10800"/>
                </a:lnTo>
                <a:lnTo>
                  <a:pt x="2152" y="21600"/>
                </a:lnTo>
                <a:lnTo>
                  <a:pt x="2152" y="18371"/>
                </a:lnTo>
                <a:lnTo>
                  <a:pt x="21600" y="18371"/>
                </a:lnTo>
                <a:close/>
              </a:path>
            </a:pathLst>
          </a:custGeom>
          <a:solidFill>
            <a:srgbClr val="55308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"/>
          <p:cNvSpPr txBox="1"/>
          <p:nvPr/>
        </p:nvSpPr>
        <p:spPr>
          <a:xfrm>
            <a:off x="0" y="651168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318560" y="2057400"/>
            <a:ext cx="7566840" cy="4113000"/>
          </a:xfrm>
          <a:prstGeom prst="rect">
            <a:avLst/>
          </a:prstGeom>
          <a:ln w="0">
            <a:noFill/>
          </a:ln>
        </p:spPr>
      </p:pic>
      <p:sp>
        <p:nvSpPr>
          <p:cNvPr id="325" name="PlaceHolder 9"/>
          <p:cNvSpPr/>
          <p:nvPr/>
        </p:nvSpPr>
        <p:spPr>
          <a:xfrm>
            <a:off x="581040" y="435600"/>
            <a:ext cx="10114920" cy="101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Optimizer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6" name="PlaceHolder 11"/>
          <p:cNvSpPr/>
          <p:nvPr/>
        </p:nvSpPr>
        <p:spPr>
          <a:xfrm>
            <a:off x="457200" y="1828800"/>
            <a:ext cx="3859560" cy="47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Workflow: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10 possible solutions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Test one by one and calculate score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Based on scores optimize and propose 10 new possible solutions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Font typeface="Wingdings 2" charset="2"/>
              <a:buAutoNum type="arabicParenR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Repeat until convergence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"/>
          <p:cNvSpPr txBox="1"/>
          <p:nvPr/>
        </p:nvSpPr>
        <p:spPr>
          <a:xfrm>
            <a:off x="0" y="651168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2"/>
          <p:cNvSpPr/>
          <p:nvPr/>
        </p:nvSpPr>
        <p:spPr>
          <a:xfrm>
            <a:off x="581040" y="435600"/>
            <a:ext cx="10114920" cy="101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Optimizer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9" name="PlaceHolder 13"/>
          <p:cNvSpPr/>
          <p:nvPr/>
        </p:nvSpPr>
        <p:spPr>
          <a:xfrm>
            <a:off x="457200" y="1828800"/>
            <a:ext cx="3859560" cy="47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Results: 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More accurate score calculation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Working EA optimization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Possible to find optimal solution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4280400" y="2080440"/>
            <a:ext cx="7605000" cy="3861360"/>
          </a:xfrm>
          <a:prstGeom prst="rect">
            <a:avLst/>
          </a:prstGeom>
          <a:ln w="0">
            <a:noFill/>
          </a:ln>
        </p:spPr>
      </p:pic>
      <p:sp>
        <p:nvSpPr>
          <p:cNvPr id="331" name=""/>
          <p:cNvSpPr/>
          <p:nvPr/>
        </p:nvSpPr>
        <p:spPr>
          <a:xfrm>
            <a:off x="7135920" y="6258240"/>
            <a:ext cx="154908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 Example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 flipV="1">
            <a:off x="11201400" y="2514600"/>
            <a:ext cx="36720" cy="1752840"/>
          </a:xfrm>
          <a:prstGeom prst="line">
            <a:avLst/>
          </a:prstGeom>
          <a:ln w="7632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"/>
          <p:cNvSpPr/>
          <p:nvPr/>
        </p:nvSpPr>
        <p:spPr>
          <a:xfrm flipH="1">
            <a:off x="10287000" y="4267440"/>
            <a:ext cx="914400" cy="990360"/>
          </a:xfrm>
          <a:prstGeom prst="line">
            <a:avLst/>
          </a:prstGeom>
          <a:ln w="7632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 flipH="1" flipV="1">
            <a:off x="10744200" y="3886200"/>
            <a:ext cx="493920" cy="381240"/>
          </a:xfrm>
          <a:prstGeom prst="line">
            <a:avLst/>
          </a:prstGeom>
          <a:ln w="76320">
            <a:solidFill>
              <a:srgbClr val="00a933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4255560" y="1828800"/>
            <a:ext cx="7629840" cy="4850640"/>
          </a:xfrm>
          <a:prstGeom prst="rect">
            <a:avLst/>
          </a:prstGeom>
          <a:ln w="0">
            <a:noFill/>
          </a:ln>
        </p:spPr>
      </p:pic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4114800" y="1828800"/>
            <a:ext cx="7846920" cy="4798800"/>
          </a:xfrm>
          <a:prstGeom prst="rect">
            <a:avLst/>
          </a:prstGeom>
          <a:ln w="0">
            <a:noFill/>
          </a:ln>
        </p:spPr>
      </p:pic>
      <p:sp>
        <p:nvSpPr>
          <p:cNvPr id="337" name="PlaceHolder 14"/>
          <p:cNvSpPr/>
          <p:nvPr/>
        </p:nvSpPr>
        <p:spPr>
          <a:xfrm>
            <a:off x="288000" y="4867560"/>
            <a:ext cx="3859560" cy="479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Problem: 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Optimization stagnates because mechanical limitation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8" name=""/>
          <p:cNvSpPr txBox="1"/>
          <p:nvPr/>
        </p:nvSpPr>
        <p:spPr>
          <a:xfrm>
            <a:off x="0" y="651168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5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5"/>
          <p:cNvSpPr/>
          <p:nvPr/>
        </p:nvSpPr>
        <p:spPr>
          <a:xfrm>
            <a:off x="581040" y="435240"/>
            <a:ext cx="10110240" cy="100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Force Analysis – Frequency vs force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0" name="PlaceHolder 16"/>
          <p:cNvSpPr/>
          <p:nvPr/>
        </p:nvSpPr>
        <p:spPr>
          <a:xfrm>
            <a:off x="457200" y="1617480"/>
            <a:ext cx="11885040" cy="44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 with increasing power to analyze average lift and resulting average force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4800600" y="2848680"/>
            <a:ext cx="7313040" cy="3550320"/>
          </a:xfrm>
          <a:prstGeom prst="rect">
            <a:avLst/>
          </a:prstGeom>
          <a:ln w="0">
            <a:noFill/>
          </a:ln>
        </p:spPr>
      </p:pic>
      <p:sp>
        <p:nvSpPr>
          <p:cNvPr id="342" name="PlaceHolder 17"/>
          <p:cNvSpPr/>
          <p:nvPr/>
        </p:nvSpPr>
        <p:spPr>
          <a:xfrm>
            <a:off x="457200" y="2414160"/>
            <a:ext cx="4341600" cy="44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Why so far from 6.7N when flying has already been achieved?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3" name=""/>
          <p:cNvSpPr txBox="1"/>
          <p:nvPr/>
        </p:nvSpPr>
        <p:spPr>
          <a:xfrm>
            <a:off x="0" y="651168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Page 6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4685</TotalTime>
  <Application>LibreOffice/7.3.7.2$Linux_X86_64 LibreOffice_project/30$Build-2</Application>
  <AppVersion>15.0000</AppVersion>
  <Words>721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2024-01-19T09:57:36Z</dcterms:modified>
  <cp:revision>1197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宽屏</vt:lpwstr>
  </property>
  <property fmtid="{D5CDD505-2E9C-101B-9397-08002B2CF9AE}" pid="4" name="Slides">
    <vt:i4>21</vt:i4>
  </property>
</Properties>
</file>